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63" r:id="rId9"/>
    <p:sldId id="262" r:id="rId10"/>
    <p:sldId id="265" r:id="rId11"/>
    <p:sldId id="264" r:id="rId12"/>
    <p:sldId id="269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55" autoAdjust="0"/>
  </p:normalViewPr>
  <p:slideViewPr>
    <p:cSldViewPr snapToGrid="0">
      <p:cViewPr>
        <p:scale>
          <a:sx n="80" d="100"/>
          <a:sy n="80" d="100"/>
        </p:scale>
        <p:origin x="-15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Revenues</a:t>
            </a:r>
            <a:r>
              <a:rPr lang="en-US" sz="2800" baseline="0" dirty="0" smtClean="0">
                <a:latin typeface="Utsaah" panose="020B0604020202020204" pitchFamily="34" charset="0"/>
                <a:cs typeface="Utsaah" panose="020B0604020202020204" pitchFamily="34" charset="0"/>
              </a:rPr>
              <a:t> (2013)</a:t>
            </a:r>
            <a:endParaRPr lang="en-US" sz="2800" dirty="0">
              <a:latin typeface="Utsaah" panose="020B0604020202020204" pitchFamily="34" charset="0"/>
              <a:cs typeface="Utsaah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Portion Packs</c:v>
                </c:pt>
                <c:pt idx="1">
                  <c:v>Brewers/Accessories</c:v>
                </c:pt>
                <c:pt idx="2">
                  <c:v>Other Products &amp; Royalties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3187.3</c:v>
                </c:pt>
                <c:pt idx="1">
                  <c:v>827.6</c:v>
                </c:pt>
                <c:pt idx="2">
                  <c:v>343.2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NET</a:t>
            </a:r>
            <a:r>
              <a:rPr lang="en-US" sz="2800" b="1" baseline="0" dirty="0" smtClean="0">
                <a:latin typeface="Utsaah" panose="020B0604020202020204" pitchFamily="34" charset="0"/>
                <a:cs typeface="Utsaah" panose="020B0604020202020204" pitchFamily="34" charset="0"/>
              </a:rPr>
              <a:t> SALES </a:t>
            </a:r>
            <a:r>
              <a:rPr lang="en-US" sz="2000" baseline="0" dirty="0" smtClean="0">
                <a:latin typeface="Utsaah" panose="020B0604020202020204" pitchFamily="34" charset="0"/>
                <a:cs typeface="Utsaah" panose="020B0604020202020204" pitchFamily="34" charset="0"/>
              </a:rPr>
              <a:t>(Fiscal 2011-2013)</a:t>
            </a:r>
            <a:endParaRPr lang="en-US" sz="2000" dirty="0">
              <a:latin typeface="Utsaah" panose="020B0604020202020204" pitchFamily="34" charset="0"/>
              <a:cs typeface="Utsaah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Portion Packs</c:v>
                </c:pt>
                <c:pt idx="1">
                  <c:v>Brewers/Accessories</c:v>
                </c:pt>
                <c:pt idx="2">
                  <c:v>Other Products &amp; Royalties</c:v>
                </c:pt>
                <c:pt idx="3">
                  <c:v>Total Net Sales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1704</c:v>
                </c:pt>
                <c:pt idx="1">
                  <c:v>524.70000000000005</c:v>
                </c:pt>
                <c:pt idx="2">
                  <c:v>422.2</c:v>
                </c:pt>
                <c:pt idx="3" formatCode="#,##0.00">
                  <c:v>2650.9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Portion Packs</c:v>
                </c:pt>
                <c:pt idx="1">
                  <c:v>Brewers/Accessories</c:v>
                </c:pt>
                <c:pt idx="2">
                  <c:v>Other Products &amp; Royalties</c:v>
                </c:pt>
                <c:pt idx="3">
                  <c:v>Total Net Sales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.00">
                  <c:v>2708.9</c:v>
                </c:pt>
                <c:pt idx="1">
                  <c:v>759.8</c:v>
                </c:pt>
                <c:pt idx="2">
                  <c:v>390.5</c:v>
                </c:pt>
                <c:pt idx="3" formatCode="#,##0.00">
                  <c:v>3859.2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Portion Packs</c:v>
                </c:pt>
                <c:pt idx="1">
                  <c:v>Brewers/Accessories</c:v>
                </c:pt>
                <c:pt idx="2">
                  <c:v>Other Products &amp; Royalties</c:v>
                </c:pt>
                <c:pt idx="3">
                  <c:v>Total Net Sales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#,##0.00">
                  <c:v>3187.3</c:v>
                </c:pt>
                <c:pt idx="1">
                  <c:v>827.6</c:v>
                </c:pt>
                <c:pt idx="2">
                  <c:v>343.2</c:v>
                </c:pt>
                <c:pt idx="3" formatCode="#,##0.00">
                  <c:v>4358.1000000000004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624"/>
        <c:axId val="27388160"/>
      </c:barChart>
      <c:catAx>
        <c:axId val="273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88160"/>
        <c:crosses val="autoZero"/>
        <c:auto val="1"/>
        <c:lblAlgn val="ctr"/>
        <c:lblOffset val="100"/>
        <c:noMultiLvlLbl val="0"/>
      </c:catAx>
      <c:valAx>
        <c:axId val="273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2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8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C6703D-7B04-4EEE-ABF8-80E431FCB10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4BB1EC-AAAE-4DB0-BF28-C9C9DDA8C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970" y="1337186"/>
            <a:ext cx="10416294" cy="210302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Green Mountain Coffee </a:t>
            </a:r>
            <a:r>
              <a:rPr lang="en-US" sz="6000" dirty="0" err="1" smtClean="0">
                <a:latin typeface="Bernard MT Condensed" panose="02050806060905020404" pitchFamily="18" charset="0"/>
              </a:rPr>
              <a:t>Roasters,Inc</a:t>
            </a:r>
            <a:r>
              <a:rPr lang="en-US" sz="6000" dirty="0" smtClean="0">
                <a:latin typeface="Bernard MT Condensed" panose="02050806060905020404" pitchFamily="18" charset="0"/>
              </a:rPr>
              <a:t> &amp; </a:t>
            </a:r>
            <a:r>
              <a:rPr lang="en-US" sz="6000" dirty="0" err="1" smtClean="0">
                <a:latin typeface="Bernard MT Condensed" panose="02050806060905020404" pitchFamily="18" charset="0"/>
              </a:rPr>
              <a:t>Keurig</a:t>
            </a:r>
            <a:r>
              <a:rPr lang="en-US" sz="6000" dirty="0" smtClean="0">
                <a:latin typeface="Bernard MT Condensed" panose="02050806060905020404" pitchFamily="18" charset="0"/>
              </a:rPr>
              <a:t> Coffee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417" y="4686929"/>
            <a:ext cx="2646253" cy="13304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Daphne Fang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Jinny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Kim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Carolyn Ku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Wan-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Ching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Lee</a:t>
            </a:r>
            <a:endParaRPr lang="en-US" sz="20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2050" name="Picture 2" descr="http://www.am-fe.ift.org/images/2013%20Career%20Center%20Live/GMC_Keurig_Logo_Lock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4685792"/>
            <a:ext cx="3295650" cy="13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7419"/>
            <a:ext cx="5234694" cy="999941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BCG Portfolio Matrix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http://cdn.marketing91.com/wp-content/uploads/2011/09/BCG-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66" y="2099323"/>
            <a:ext cx="4445921" cy="36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8782" y="2592633"/>
            <a:ext cx="3896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Stars:</a:t>
            </a:r>
          </a:p>
          <a:p>
            <a:endParaRPr lang="en-US" sz="20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Hold high market share in a fast-growing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Require high funding to fight competitors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Must remain a niche leader or amongst market leaders to  become cash cows when industry growth slows</a:t>
            </a:r>
          </a:p>
        </p:txBody>
      </p:sp>
    </p:spTree>
    <p:extLst>
      <p:ext uri="{BB962C8B-B14F-4D97-AF65-F5344CB8AC3E}">
        <p14:creationId xmlns:p14="http://schemas.microsoft.com/office/powerpoint/2010/main" val="11070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227752" cy="1450757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Three Generic Strategies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Types of Diversification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2073421"/>
            <a:ext cx="7525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Partners, Alliances, and Acquisitions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Partners: Green Mountain Coffee Roasters,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Cinnabon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, Lipton, Snapple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Alliances: Dunkin Donuts, Starbucks,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Folger’s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    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Acquisitions: Green Mountain Coffee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Product Diversification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Sell 27 brands and over 200 types of coffee, cocoa, teas, and other beverages in K-cups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Specialty whole beans and grounded coffee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Multi-Channel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Widespread exposure to brand in a variety of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Ease of access to the product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Many tasting opportunities for consumers</a:t>
            </a: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3074" name="Picture 2" descr="http://wp.patheos.com.s3.amazonaws.com/blogs/godandthemachine/files/2013/11/keurig_platin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74" y="2073421"/>
            <a:ext cx="3418898" cy="41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49808"/>
            <a:ext cx="3328416" cy="987552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Key Rivals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2851" y="1960356"/>
            <a:ext cx="4946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Starbucks – “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Verismo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Product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Joint ventures, strategic alliances, and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Globalization</a:t>
            </a:r>
          </a:p>
          <a:p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Nestle – “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Nespresso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” &amp; “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NesCafe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Low cost, high efficient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Renovation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Globalization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Bosch – “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Tassimo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Technological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Globalization </a:t>
            </a:r>
          </a:p>
        </p:txBody>
      </p:sp>
      <p:pic>
        <p:nvPicPr>
          <p:cNvPr id="7" name="Picture 6" descr="StarbucksLogoN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10" y="2030615"/>
            <a:ext cx="1690131" cy="1683254"/>
          </a:xfrm>
          <a:prstGeom prst="rect">
            <a:avLst/>
          </a:prstGeom>
        </p:spPr>
      </p:pic>
      <p:pic>
        <p:nvPicPr>
          <p:cNvPr id="8" name="Picture 7" descr="Nestl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6" y="2207484"/>
            <a:ext cx="1329517" cy="1329517"/>
          </a:xfrm>
          <a:prstGeom prst="rect">
            <a:avLst/>
          </a:prstGeom>
        </p:spPr>
      </p:pic>
      <p:pic>
        <p:nvPicPr>
          <p:cNvPr id="9" name="Picture 8" descr="bosch-appliance-repai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02" y="4378628"/>
            <a:ext cx="3711765" cy="12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8368"/>
            <a:ext cx="7095744" cy="1078992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Acquisitions &amp; Joint Ventures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4504"/>
            <a:ext cx="10058400" cy="34356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Acquisitions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2006 – Green Mountain Coffee acquires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 to create Green Mountain Coffee Roasters,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Inc</a:t>
            </a:r>
            <a:endParaRPr lang="en-US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2010 –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 acquired LJVH Holdings,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Inc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, owner of Van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Houtte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 based in Quebec, Canada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Divestitures: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2011 – GMCR sold Van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Houtte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 U.S. Coffee Services or “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Filterfresh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” to ARAMARK Refreshment Services, LLC in 2011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Joint Ventures: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Dunkin Donuts, Seattle’s Best Coffee, Starbucks, The Coffee Bean &amp; Tea Leaf,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Cinnabon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en-US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Tazo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, Snapple, Kirkland Signature, and others</a:t>
            </a: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2050" name="Picture 2" descr="http://b.vimeocdn.com/ts/219/224/219224834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07" y="5087079"/>
            <a:ext cx="1435481" cy="1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JFy0B7b4xNs/UCvLoUsTN6I/AAAAAAAAB-U/Ujleu9aYBkY/s1600/cof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98" y="5141154"/>
            <a:ext cx="836872" cy="9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estivals.nwfilm.org/images/imagebank/PIFF/Sponsor%20Logos%20-%2033/Tazo-logo-horiz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88" y="5320145"/>
            <a:ext cx="2418036" cy="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oviewriternyu.files.wordpress.com/2013/11/snapp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15" y="5055252"/>
            <a:ext cx="1396037" cy="11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17755"/>
            <a:ext cx="4644759" cy="1019605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Recommendations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2039" y="2064774"/>
            <a:ext cx="500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Go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Expand internationally, go overseas into global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Extend brand recognition beyond 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en-US" sz="20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Stock Recommendation 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: </a:t>
            </a: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HOLD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3849878"/>
            <a:ext cx="1652415" cy="232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729" y="2064774"/>
            <a:ext cx="4788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tsaah" panose="020B0604020202020204" pitchFamily="34" charset="0"/>
                <a:cs typeface="Utsaah" panose="020B0604020202020204" pitchFamily="34" charset="0"/>
              </a:rPr>
              <a:t>Industry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tsaah" panose="020B0604020202020204" pitchFamily="34" charset="0"/>
                <a:cs typeface="Utsaah" panose="020B0604020202020204" pitchFamily="34" charset="0"/>
              </a:rPr>
              <a:t>Create partnerships that allow related diversification into other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tsaah" panose="020B0604020202020204" pitchFamily="34" charset="0"/>
                <a:cs typeface="Utsaah" panose="020B0604020202020204" pitchFamily="34" charset="0"/>
              </a:rPr>
              <a:t>Open up physical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tsaah" panose="020B0604020202020204" pitchFamily="34" charset="0"/>
                <a:cs typeface="Utsaah" panose="020B0604020202020204" pitchFamily="34" charset="0"/>
              </a:rPr>
              <a:t>Innovate machinery and incorporate premium coffee, such as espresso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87" y="3849878"/>
            <a:ext cx="2655957" cy="2315271"/>
          </a:xfrm>
          <a:prstGeom prst="rect">
            <a:avLst/>
          </a:prstGeom>
        </p:spPr>
      </p:pic>
      <p:pic>
        <p:nvPicPr>
          <p:cNvPr id="1026" name="Picture 2" descr="Coffee Consum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43" y="3188965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30296" cy="1325563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Questions?</a:t>
            </a:r>
            <a:endParaRPr lang="en-US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550607"/>
            <a:ext cx="4821740" cy="10785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Company Overview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548427"/>
            <a:ext cx="5677145" cy="295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Vision/Purpose:</a:t>
            </a:r>
          </a:p>
          <a:p>
            <a:pPr marL="457200" lvl="1" indent="0" algn="ctr">
              <a:buNone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“We create the ultimate beverage experience in every life we touch from source to cup – transforming the way the world understands business.”</a:t>
            </a:r>
          </a:p>
          <a:p>
            <a:pPr marL="0" indent="0">
              <a:buNone/>
            </a:pPr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Mission: </a:t>
            </a:r>
          </a:p>
          <a:p>
            <a:pPr marL="457200" lvl="1" indent="0" algn="ctr">
              <a:buNone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“A 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brewer on every counter and a beverage for every occasion.”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59" y="1775853"/>
            <a:ext cx="3737338" cy="44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47252"/>
            <a:ext cx="5146204" cy="990108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Value Chain Analysis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3" y="2211573"/>
            <a:ext cx="5854831" cy="30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772985"/>
            <a:ext cx="57862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Primary Activities</a:t>
            </a: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Nitrogen-flushed packaging enhances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Efficient processing and cultivation methods to roast coffee in small batches, ensure consistency</a:t>
            </a: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Marketing &amp;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Consumer trial/sampling through various channels of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Superior customer service, ability to form relationships to improve business</a:t>
            </a:r>
          </a:p>
          <a:p>
            <a:endParaRPr lang="en-US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50633"/>
            <a:ext cx="115402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Supporting Activities</a:t>
            </a: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Technology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State of the art roasting software, nitrogen-flushed packaging</a:t>
            </a:r>
          </a:p>
          <a:p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Procurement: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Utsaah" panose="020B0604020202020204" pitchFamily="34" charset="0"/>
                <a:cs typeface="Utsaah" panose="020B0604020202020204" pitchFamily="34" charset="0"/>
              </a:rPr>
              <a:t>Collaborative “win-win” relationship with suppliers: Believes doing well financially can go hand in hand with giving back to the community and protecting the environment</a:t>
            </a:r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8258"/>
            <a:ext cx="4811907" cy="1049102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Financial Analysis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78976034"/>
              </p:ext>
            </p:extLst>
          </p:nvPr>
        </p:nvGraphicFramePr>
        <p:xfrm>
          <a:off x="6848549" y="2020187"/>
          <a:ext cx="4602717" cy="39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89694128"/>
              </p:ext>
            </p:extLst>
          </p:nvPr>
        </p:nvGraphicFramePr>
        <p:xfrm>
          <a:off x="691572" y="2431473"/>
          <a:ext cx="6135255" cy="333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13232"/>
            <a:ext cx="4956048" cy="1024128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Stock Performance 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56" y="2425591"/>
            <a:ext cx="7449590" cy="302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25" y="2425591"/>
            <a:ext cx="35478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Equity Snapshot</a:t>
            </a:r>
          </a:p>
          <a:p>
            <a:endParaRPr lang="en-US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Price = $109.26 (as of 04/02/2014)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Beta = 0.30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Profit Margin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ttm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11.66%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ROA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ttm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14.05%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ROE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ttm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21.00%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Diluted EPS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ttm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3.37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Total Debt/Equity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mrq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10.15</a:t>
            </a:r>
          </a:p>
          <a:p>
            <a:pPr algn="ctr"/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Current Ratio (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mrq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) = 2.70</a:t>
            </a:r>
            <a:endParaRPr lang="en-US" sz="20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6656"/>
            <a:ext cx="6894576" cy="1060704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Macroeconomic Indicators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 descr="http://image.slidesharecdn.com/gmcrcagny2014-140311143720-phpapp02/95/slide-37-638.jpg?cb=139456689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61502"/>
            <a:ext cx="4857780" cy="316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.slidesharecdn.com/gmcrcagny2014-140311143720-phpapp02/95/slide-88-638.jpg?cb=13945668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85" y="2261502"/>
            <a:ext cx="4870742" cy="3162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5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520"/>
            <a:ext cx="6403848" cy="9591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Porter’s Five Forces Model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71211"/>
              </p:ext>
            </p:extLst>
          </p:nvPr>
        </p:nvGraphicFramePr>
        <p:xfrm>
          <a:off x="1855018" y="1830711"/>
          <a:ext cx="867533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Threat of Substitutes</a:t>
                      </a:r>
                      <a:r>
                        <a:rPr lang="en-US" sz="2400" b="1" i="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- Medium</a:t>
                      </a:r>
                      <a:endParaRPr lang="en-US" sz="2400" b="1" i="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Highly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competitive market but first product of its kind; still holds patents on K-Cup filters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51835"/>
              </p:ext>
            </p:extLst>
          </p:nvPr>
        </p:nvGraphicFramePr>
        <p:xfrm>
          <a:off x="1864851" y="2735279"/>
          <a:ext cx="8655665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Competitive Rivalry</a:t>
                      </a:r>
                      <a:r>
                        <a:rPr lang="en-US" sz="24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- High</a:t>
                      </a:r>
                      <a:endParaRPr lang="en-US" sz="24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Expiration</a:t>
                      </a: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of K-Cup patents in 2012 have opened up competition into the growing market</a:t>
                      </a:r>
                      <a:endParaRPr lang="en-US" sz="18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0886"/>
              </p:ext>
            </p:extLst>
          </p:nvPr>
        </p:nvGraphicFramePr>
        <p:xfrm>
          <a:off x="1874683" y="3610351"/>
          <a:ext cx="863600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Threat of New Entrants - Medium</a:t>
                      </a:r>
                      <a:endParaRPr lang="en-US" sz="24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Low entrance barriers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to existing competitors; high entrance barriers to potentially new entrants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42546"/>
              </p:ext>
            </p:extLst>
          </p:nvPr>
        </p:nvGraphicFramePr>
        <p:xfrm>
          <a:off x="1884516" y="4495254"/>
          <a:ext cx="86163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6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Buyer Power - Medium</a:t>
                      </a:r>
                      <a:endParaRPr lang="en-US" sz="24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Few on market offer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similar product; patent expiration has allowed competitors to introduce competitive products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66400"/>
              </p:ext>
            </p:extLst>
          </p:nvPr>
        </p:nvGraphicFramePr>
        <p:xfrm>
          <a:off x="1894347" y="5399820"/>
          <a:ext cx="859667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Supplier Power - High</a:t>
                      </a:r>
                      <a:endParaRPr lang="en-US" sz="24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Both supply and distribution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from one entity in China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1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6928"/>
            <a:ext cx="4133088" cy="1170432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SWOT Analysis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87349"/>
              </p:ext>
            </p:extLst>
          </p:nvPr>
        </p:nvGraphicFramePr>
        <p:xfrm>
          <a:off x="1691149" y="1837396"/>
          <a:ext cx="8770374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187"/>
                <a:gridCol w="4385187"/>
              </a:tblGrid>
              <a:tr h="481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Strengths</a:t>
                      </a:r>
                      <a:endParaRPr lang="en-US" sz="28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Weaknesses</a:t>
                      </a:r>
                      <a:endParaRPr lang="en-US" sz="28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13586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Customer</a:t>
                      </a: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loyalty, strong brand recognition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Leading market position built on strong product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Reaches a wide consumer base through a variety of products and flavor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Reliance</a:t>
                      </a: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on single entity for both supply and distribution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Lacks on online presence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89495"/>
              </p:ext>
            </p:extLst>
          </p:nvPr>
        </p:nvGraphicFramePr>
        <p:xfrm>
          <a:off x="1691147" y="3882310"/>
          <a:ext cx="87703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188"/>
                <a:gridCol w="4385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Opportunities</a:t>
                      </a:r>
                      <a:endParaRPr lang="en-US" sz="28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Threats</a:t>
                      </a:r>
                      <a:endParaRPr lang="en-US" sz="28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Partnerships (domestic and international) to broaden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consumer base and increase consumer choice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Launched several new products to address all occasions and 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Growing market as popularity of single-serve coffee systems increases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Decreased availability of Arabica coffee beans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Intense competition in specialty coffee</a:t>
                      </a: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Patent for K-cups expired in 2012, no ability to patent actual single-serving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Labeled as “organic” and must meet all government regulations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8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29265"/>
            <a:ext cx="3799185" cy="11080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VRIO Analysis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36677"/>
              </p:ext>
            </p:extLst>
          </p:nvPr>
        </p:nvGraphicFramePr>
        <p:xfrm>
          <a:off x="4509074" y="2273085"/>
          <a:ext cx="7299467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84"/>
                <a:gridCol w="1436605"/>
                <a:gridCol w="1413922"/>
                <a:gridCol w="1322014"/>
                <a:gridCol w="1445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Resource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 or </a:t>
                      </a:r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Capability</a:t>
                      </a:r>
                      <a:endParaRPr lang="en-US" sz="22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Value</a:t>
                      </a:r>
                      <a:endParaRPr lang="en-US" sz="22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Rarity</a:t>
                      </a:r>
                      <a:endParaRPr lang="en-US" sz="22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Imitability</a:t>
                      </a:r>
                      <a:endParaRPr lang="en-US" sz="22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Organization</a:t>
                      </a:r>
                      <a:endParaRPr lang="en-US" sz="2200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Reputation</a:t>
                      </a:r>
                      <a:endParaRPr lang="en-US" b="1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No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No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Product</a:t>
                      </a:r>
                      <a:endParaRPr lang="en-US" b="1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No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No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Innovation/R&amp;D</a:t>
                      </a:r>
                      <a:endParaRPr lang="en-US" b="1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Convenience</a:t>
                      </a:r>
                      <a:endParaRPr lang="en-US" b="1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No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Utsaah" panose="020B0604020202020204" pitchFamily="34" charset="0"/>
                          <a:cs typeface="Utsaah" panose="020B0604020202020204" pitchFamily="34" charset="0"/>
                        </a:rPr>
                        <a:t>Yes</a:t>
                      </a:r>
                      <a:endParaRPr lang="en-US" dirty="0">
                        <a:latin typeface="Utsaah" panose="020B0604020202020204" pitchFamily="34" charset="0"/>
                        <a:cs typeface="Utsaah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6582" y="1828427"/>
            <a:ext cx="389357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Implications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:</a:t>
            </a:r>
          </a:p>
          <a:p>
            <a:endParaRPr lang="en-US" sz="20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holds a very strong and wholesome reputation for being organic and innovative</a:t>
            </a:r>
          </a:p>
          <a:p>
            <a:endParaRPr lang="en-US" sz="20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While the specialty coffee market has attempted to duplicate similar design of the single-serve </a:t>
            </a:r>
            <a:r>
              <a:rPr lang="en-U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system, it has become somewhat of a household name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6582" y="5239097"/>
            <a:ext cx="11101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Utsaah" panose="020B0604020202020204" pitchFamily="34" charset="0"/>
                <a:cs typeface="Utsaah" panose="020B0604020202020204" pitchFamily="34" charset="0"/>
              </a:rPr>
              <a:t>But </a:t>
            </a:r>
            <a:r>
              <a:rPr lang="en-US" sz="2000" dirty="0" err="1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sz="2000" dirty="0">
                <a:latin typeface="Utsaah" panose="020B0604020202020204" pitchFamily="34" charset="0"/>
                <a:cs typeface="Utsaah" panose="020B0604020202020204" pitchFamily="34" charset="0"/>
              </a:rPr>
              <a:t> is at a disadvantage in finances against companies like Starbucks who already have the reputation in physical locations</a:t>
            </a:r>
          </a:p>
          <a:p>
            <a:endParaRPr lang="en-US" sz="20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Utsaah" panose="020B0604020202020204" pitchFamily="34" charset="0"/>
                <a:cs typeface="Utsaah" panose="020B0604020202020204" pitchFamily="34" charset="0"/>
              </a:rPr>
              <a:t>Their innovate idea is at jeopardy if </a:t>
            </a:r>
            <a:r>
              <a:rPr lang="en-US" sz="2000" dirty="0" err="1">
                <a:latin typeface="Utsaah" panose="020B0604020202020204" pitchFamily="34" charset="0"/>
                <a:cs typeface="Utsaah" panose="020B0604020202020204" pitchFamily="34" charset="0"/>
              </a:rPr>
              <a:t>Keurig</a:t>
            </a:r>
            <a:r>
              <a:rPr lang="en-US" sz="2000" dirty="0">
                <a:latin typeface="Utsaah" panose="020B0604020202020204" pitchFamily="34" charset="0"/>
                <a:cs typeface="Utsaah" panose="020B0604020202020204" pitchFamily="34" charset="0"/>
              </a:rPr>
              <a:t> does not continue to produce new products ahead of its competitors. </a:t>
            </a:r>
          </a:p>
        </p:txBody>
      </p:sp>
    </p:spTree>
    <p:extLst>
      <p:ext uri="{BB962C8B-B14F-4D97-AF65-F5344CB8AC3E}">
        <p14:creationId xmlns:p14="http://schemas.microsoft.com/office/powerpoint/2010/main" val="11720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6059</TotalTime>
  <Words>851</Words>
  <Application>Microsoft Office PowerPoint</Application>
  <PresentationFormat>Custom</PresentationFormat>
  <Paragraphs>155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Green Mountain Coffee Roasters,Inc &amp; Keurig Coffee</vt:lpstr>
      <vt:lpstr>Company Overview</vt:lpstr>
      <vt:lpstr>Value Chain Analysis</vt:lpstr>
      <vt:lpstr>Financial Analysis</vt:lpstr>
      <vt:lpstr>Stock Performance </vt:lpstr>
      <vt:lpstr>Macroeconomic Indicators</vt:lpstr>
      <vt:lpstr>Porter’s Five Forces Model</vt:lpstr>
      <vt:lpstr>SWOT Analysis</vt:lpstr>
      <vt:lpstr>VRIO Analysis</vt:lpstr>
      <vt:lpstr>BCG Portfolio Matrix</vt:lpstr>
      <vt:lpstr>Three Generic Strategies Types of Diversification</vt:lpstr>
      <vt:lpstr>Key Rivals</vt:lpstr>
      <vt:lpstr>Acquisitions &amp; Joint Ventures</vt:lpstr>
      <vt:lpstr>Recommendations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Mountain Coffee Roasters &amp; Keurig Coffee</dc:title>
  <dc:creator>Kuuu</dc:creator>
  <cp:lastModifiedBy>Daphne</cp:lastModifiedBy>
  <cp:revision>135</cp:revision>
  <dcterms:created xsi:type="dcterms:W3CDTF">2014-03-17T17:31:21Z</dcterms:created>
  <dcterms:modified xsi:type="dcterms:W3CDTF">2014-04-04T01:48:01Z</dcterms:modified>
</cp:coreProperties>
</file>